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5B6399-5145-4AC3-B6CF-9902B6BC2FEE}" v="94" dt="2024-05-24T13:31:11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68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29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93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71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7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7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340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42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77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06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8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5/24/2024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05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1" r:id="rId6"/>
    <p:sldLayoutId id="2147483687" r:id="rId7"/>
    <p:sldLayoutId id="2147483688" r:id="rId8"/>
    <p:sldLayoutId id="2147483689" r:id="rId9"/>
    <p:sldLayoutId id="2147483690" r:id="rId10"/>
    <p:sldLayoutId id="214748369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5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solated twigs and flowers on a white surface">
            <a:extLst>
              <a:ext uri="{FF2B5EF4-FFF2-40B4-BE49-F238E27FC236}">
                <a16:creationId xmlns:a16="http://schemas.microsoft.com/office/drawing/2014/main" id="{9F189E03-0E1A-800C-A414-525E7876F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497" r="-2" b="-2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277" y="1475234"/>
            <a:ext cx="3548334" cy="2933009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ORACIONES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8610" y="4608576"/>
            <a:ext cx="3205640" cy="774186"/>
          </a:xfrm>
        </p:spPr>
        <p:txBody>
          <a:bodyPr anchor="t">
            <a:normAutofit fontScale="70000" lnSpcReduction="20000"/>
          </a:bodyPr>
          <a:lstStyle/>
          <a:p>
            <a:r>
              <a:rPr lang="en-US" sz="2000" dirty="0"/>
              <a:t>SUBORDINADAS, COORDINADAS Y YUXTAPUESTAS</a:t>
            </a:r>
          </a:p>
        </p:txBody>
      </p:sp>
      <p:cxnSp>
        <p:nvCxnSpPr>
          <p:cNvPr id="13" name="!!Straight Connector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9D8CC-16F4-4B2B-80F0-203C56D0D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E1C8-FF34-EC37-7380-23B283AC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>
                <a:solidFill>
                  <a:srgbClr val="000000"/>
                </a:solidFill>
                <a:latin typeface="Arial Nova Light"/>
                <a:cs typeface="Calibri"/>
              </a:rPr>
              <a:t>Oraciones coordinadas</a:t>
            </a:r>
            <a:endParaRPr lang="en-US" sz="2400">
              <a:latin typeface="Arial Nova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2F1FF-7B9F-621B-2EEB-6EA07D315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77500" lnSpcReduction="20000"/>
          </a:bodyPr>
          <a:lstStyle/>
          <a:p>
            <a:r>
              <a:rPr lang="en-US" sz="700" dirty="0">
                <a:latin typeface="Arial"/>
                <a:cs typeface="Arial"/>
              </a:rPr>
              <a:t>•</a:t>
            </a:r>
            <a:endParaRPr lang="en-US" sz="1600" b="1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600" dirty="0">
                <a:latin typeface="Arial"/>
                <a:cs typeface="Arial"/>
              </a:rPr>
              <a:t>•</a:t>
            </a:r>
            <a:r>
              <a:rPr lang="en-US" sz="1600" b="1" dirty="0">
                <a:solidFill>
                  <a:srgbClr val="000000"/>
                </a:solidFill>
                <a:latin typeface="Arial Nova Light"/>
                <a:cs typeface="Calibri"/>
              </a:rPr>
              <a:t>Concepto: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Las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oraciones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coordinadas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son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aquellas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que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están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unidas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por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conjunciones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coordinantes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y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tienen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sentido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completo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por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sí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mismas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.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Estas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conjunciones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pueden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ser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copulativas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(y, e,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ni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),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adversativas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(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pero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,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aunque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),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disyuntivas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(o, u), etc.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Ninguna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de las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oraciones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coordinadas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depende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de la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otra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.</a:t>
            </a:r>
            <a:endParaRPr lang="en-US" sz="1600">
              <a:latin typeface="Arial Nova Light"/>
            </a:endParaRPr>
          </a:p>
          <a:p>
            <a:r>
              <a:rPr lang="en-US" sz="1600" dirty="0">
                <a:latin typeface="Arial Nova Light"/>
                <a:cs typeface="Arial"/>
              </a:rPr>
              <a:t>•</a:t>
            </a:r>
            <a:r>
              <a:rPr lang="en-US" sz="1600" b="1" err="1">
                <a:solidFill>
                  <a:srgbClr val="000000"/>
                </a:solidFill>
                <a:latin typeface="Arial Nova Light"/>
                <a:cs typeface="Calibri"/>
              </a:rPr>
              <a:t>Ejemplos</a:t>
            </a:r>
            <a:r>
              <a:rPr lang="en-US" sz="1600" b="1" dirty="0">
                <a:solidFill>
                  <a:srgbClr val="000000"/>
                </a:solidFill>
                <a:latin typeface="Arial Nova Light"/>
                <a:cs typeface="Calibri"/>
              </a:rPr>
              <a:t>:</a:t>
            </a:r>
            <a:endParaRPr lang="en-US" sz="1600">
              <a:latin typeface="Arial Nova Light"/>
            </a:endParaRPr>
          </a:p>
          <a:p>
            <a:r>
              <a:rPr lang="en-US" sz="1600" dirty="0">
                <a:latin typeface="Arial Nova Light"/>
                <a:cs typeface="Arial"/>
              </a:rPr>
              <a:t>•</a:t>
            </a:r>
            <a:r>
              <a:rPr lang="en-US" sz="1600" b="1" err="1">
                <a:solidFill>
                  <a:srgbClr val="000000"/>
                </a:solidFill>
                <a:latin typeface="Arial Nova Light"/>
                <a:cs typeface="Calibri"/>
              </a:rPr>
              <a:t>Copulativa</a:t>
            </a:r>
            <a:r>
              <a:rPr lang="en-US" sz="1600" b="1" dirty="0">
                <a:solidFill>
                  <a:srgbClr val="000000"/>
                </a:solidFill>
                <a:latin typeface="Arial Nova Light"/>
                <a:cs typeface="Calibri"/>
              </a:rPr>
              <a:t>: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Fui al mercado y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compré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frutas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.</a:t>
            </a:r>
            <a:endParaRPr lang="en-US" sz="1600">
              <a:latin typeface="Arial Nova Light"/>
            </a:endParaRPr>
          </a:p>
          <a:p>
            <a:r>
              <a:rPr lang="en-US" sz="1600" dirty="0">
                <a:latin typeface="Arial Nova Light"/>
                <a:cs typeface="Arial"/>
              </a:rPr>
              <a:t>•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Ambas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oraciones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"Fui al mercado" y "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compré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frutas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" son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independientes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y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están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unidas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por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la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conjunción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"y."</a:t>
            </a:r>
            <a:endParaRPr lang="en-US" sz="1600">
              <a:latin typeface="Arial Nova Light"/>
            </a:endParaRPr>
          </a:p>
          <a:p>
            <a:r>
              <a:rPr lang="en-US" sz="1600" dirty="0">
                <a:latin typeface="Arial Nova Light"/>
                <a:cs typeface="Arial"/>
              </a:rPr>
              <a:t>•</a:t>
            </a:r>
            <a:r>
              <a:rPr lang="en-US" sz="1600" b="1" err="1">
                <a:solidFill>
                  <a:srgbClr val="000000"/>
                </a:solidFill>
                <a:latin typeface="Arial Nova Light"/>
                <a:cs typeface="Calibri"/>
              </a:rPr>
              <a:t>Adversativa</a:t>
            </a:r>
            <a:r>
              <a:rPr lang="en-US" sz="1600" b="1" dirty="0">
                <a:solidFill>
                  <a:srgbClr val="000000"/>
                </a:solidFill>
                <a:latin typeface="Arial Nova Light"/>
                <a:cs typeface="Calibri"/>
              </a:rPr>
              <a:t>: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Quería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salir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,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pero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estaba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lloviendo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.</a:t>
            </a:r>
            <a:endParaRPr lang="en-US" sz="1600">
              <a:latin typeface="Arial Nova Light"/>
            </a:endParaRPr>
          </a:p>
          <a:p>
            <a:r>
              <a:rPr lang="en-US" sz="1600" dirty="0">
                <a:latin typeface="Arial Nova Light"/>
                <a:cs typeface="Arial"/>
              </a:rPr>
              <a:t>•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Ambas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oraciones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"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Quería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salir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" y "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estaba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lloviendo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" son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independientes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y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están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unidas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por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la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conjunción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"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pero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."</a:t>
            </a:r>
            <a:endParaRPr lang="en-US" sz="1600">
              <a:latin typeface="Arial Nova Light"/>
            </a:endParaRPr>
          </a:p>
          <a:p>
            <a:r>
              <a:rPr lang="en-US" sz="1600" dirty="0">
                <a:latin typeface="Arial Nova Light"/>
                <a:cs typeface="Arial"/>
              </a:rPr>
              <a:t>•</a:t>
            </a:r>
            <a:r>
              <a:rPr lang="en-US" sz="1600" b="1" err="1">
                <a:solidFill>
                  <a:srgbClr val="000000"/>
                </a:solidFill>
                <a:latin typeface="Arial Nova Light"/>
                <a:cs typeface="Calibri"/>
              </a:rPr>
              <a:t>Disyuntiva</a:t>
            </a:r>
            <a:r>
              <a:rPr lang="en-US" sz="1600" b="1" dirty="0">
                <a:solidFill>
                  <a:srgbClr val="000000"/>
                </a:solidFill>
                <a:latin typeface="Arial Nova Light"/>
                <a:cs typeface="Calibri"/>
              </a:rPr>
              <a:t>: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Puedes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tomar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té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o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puedes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i="1" err="1">
                <a:solidFill>
                  <a:srgbClr val="000000"/>
                </a:solidFill>
                <a:latin typeface="Arial Nova Light"/>
                <a:cs typeface="Calibri"/>
              </a:rPr>
              <a:t>tomar</a:t>
            </a:r>
            <a:r>
              <a:rPr lang="en-US" sz="1600" i="1" dirty="0">
                <a:solidFill>
                  <a:srgbClr val="000000"/>
                </a:solidFill>
                <a:latin typeface="Arial Nova Light"/>
                <a:cs typeface="Calibri"/>
              </a:rPr>
              <a:t> café.</a:t>
            </a:r>
            <a:endParaRPr lang="en-US" sz="1600">
              <a:latin typeface="Arial Nova Light"/>
            </a:endParaRPr>
          </a:p>
          <a:p>
            <a:r>
              <a:rPr lang="en-US" sz="1600" dirty="0">
                <a:latin typeface="Arial Nova Light"/>
                <a:cs typeface="Arial"/>
              </a:rPr>
              <a:t>•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Ambas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oraciones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"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Puedes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tomar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té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" y "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puedes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tomar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café" son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independientes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y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están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unidas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por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la </a:t>
            </a:r>
            <a:r>
              <a:rPr lang="en-US" sz="1600" err="1">
                <a:solidFill>
                  <a:srgbClr val="000000"/>
                </a:solidFill>
                <a:latin typeface="Arial Nova Light"/>
                <a:cs typeface="Calibri"/>
              </a:rPr>
              <a:t>conjunción</a:t>
            </a:r>
            <a:r>
              <a:rPr lang="en-US" sz="1600" dirty="0">
                <a:solidFill>
                  <a:srgbClr val="000000"/>
                </a:solidFill>
                <a:latin typeface="Arial Nova Light"/>
                <a:cs typeface="Calibri"/>
              </a:rPr>
              <a:t> "o."</a:t>
            </a:r>
            <a:endParaRPr lang="en-US" sz="1600">
              <a:latin typeface="Arial Nova Light"/>
            </a:endParaRP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081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28D0B-D28B-416E-3B42-21333B4B4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>
                <a:solidFill>
                  <a:srgbClr val="000000"/>
                </a:solidFill>
                <a:latin typeface="Arial Nova Light"/>
                <a:cs typeface="Calibri"/>
              </a:rPr>
              <a:t>Oraciones</a:t>
            </a:r>
            <a:r>
              <a:rPr lang="en-US" sz="3200" b="1" dirty="0">
                <a:solidFill>
                  <a:srgbClr val="000000"/>
                </a:solidFill>
                <a:latin typeface="Arial Nova Light"/>
                <a:cs typeface="Calibri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ova Light"/>
                <a:cs typeface="Calibri"/>
              </a:rPr>
              <a:t>yuxtapuestas</a:t>
            </a:r>
            <a:endParaRPr lang="en-US" sz="3200" dirty="0" err="1">
              <a:latin typeface="Arial Nova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77E1D-5FAE-CB3F-7854-315DF42D4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endParaRPr lang="en-US" sz="14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Concepto: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Las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oraciones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yuxtapuestas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son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aquellas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que se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unen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sin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nexos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,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solamente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mediante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signos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de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puntuación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como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comas, punto y coma o dos puntos.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Estas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oraciones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también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tienen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sentido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completo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por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sí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Calibri"/>
                <a:cs typeface="Calibri"/>
              </a:rPr>
              <a:t>mismas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r>
              <a:rPr lang="en-US" sz="1400" b="1" err="1">
                <a:solidFill>
                  <a:srgbClr val="000000"/>
                </a:solidFill>
                <a:latin typeface="Calibri"/>
                <a:cs typeface="Calibri"/>
              </a:rPr>
              <a:t>Ejemplos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Con coma: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Llegamos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tarde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,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el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tren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ya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había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salido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Ambas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oraciones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"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Llegamos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tarde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" y "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el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tren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ya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había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salido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" son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independientes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y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están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unidas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por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una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coma.</a:t>
            </a: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Con punto y coma: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No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estaba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casa;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había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salido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a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hacer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unas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compras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Ambas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oraciones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"No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estaba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casa" y "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había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salido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a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hacer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unas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compras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" son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independientes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y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están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unidas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por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un punto y coma.</a:t>
            </a: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r>
              <a:rPr lang="en-US" sz="1400" b="1" err="1">
                <a:solidFill>
                  <a:srgbClr val="000000"/>
                </a:solidFill>
                <a:latin typeface="Calibri"/>
                <a:cs typeface="Calibri"/>
              </a:rPr>
              <a:t>Con dos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 puntos: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Tenía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un solo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objetivo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: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ganar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el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i="1" err="1">
                <a:solidFill>
                  <a:srgbClr val="000000"/>
                </a:solidFill>
                <a:latin typeface="Calibri"/>
                <a:cs typeface="Calibri"/>
              </a:rPr>
              <a:t>campeonato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Ambas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oraciones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"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Tenía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un solo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objetivo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" y "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ganar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el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campeonato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" son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independientes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y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están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unidas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por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 dos puntos.</a:t>
            </a:r>
          </a:p>
          <a:p>
            <a:r>
              <a:rPr lang="en-US" sz="1400" dirty="0">
                <a:latin typeface="Arial"/>
                <a:cs typeface="Arial"/>
              </a:rPr>
              <a:t>•</a:t>
            </a: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6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19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03FF0-EF3E-7349-6B5E-982D31CC7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</a:pPr>
            <a:r>
              <a:rPr lang="en-US" sz="2400" b="1" dirty="0" err="1">
                <a:solidFill>
                  <a:srgbClr val="0D0D0D"/>
                </a:solidFill>
                <a:latin typeface="Arial Nova Light"/>
                <a:cs typeface="Arial"/>
              </a:rPr>
              <a:t>Oraciones</a:t>
            </a:r>
            <a:r>
              <a:rPr lang="en-US" sz="2400" b="1" dirty="0">
                <a:solidFill>
                  <a:srgbClr val="0D0D0D"/>
                </a:solidFill>
                <a:latin typeface="Arial Nova Light"/>
                <a:cs typeface="Arial"/>
              </a:rPr>
              <a:t> </a:t>
            </a:r>
            <a:r>
              <a:rPr lang="en-US" sz="2400" b="1" dirty="0" err="1">
                <a:solidFill>
                  <a:srgbClr val="0D0D0D"/>
                </a:solidFill>
                <a:latin typeface="Arial Nova Light"/>
                <a:cs typeface="Arial"/>
              </a:rPr>
              <a:t>subordinadas</a:t>
            </a:r>
            <a:endParaRPr lang="en-US" sz="2400" dirty="0" err="1">
              <a:solidFill>
                <a:srgbClr val="000000"/>
              </a:solidFill>
              <a:latin typeface="Arial Nova Light"/>
              <a:cs typeface="Arial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</a:pP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0AE7A-793C-02A6-B5D5-7344088CD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46740"/>
            <a:ext cx="10058400" cy="4122352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 Las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oraciones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subordinadas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son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aquellas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que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dependen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de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una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oración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principal para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tener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sentido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completo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Estas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oraciones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se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introducen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mediante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conjunciones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subordinantes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como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"que," "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porque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," "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cuando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," "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aunque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," etc. La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oración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subordinada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aporta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información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adicional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a la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oración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principal y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puede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funcionar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como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un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sustantivo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adjetivo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o </a:t>
            </a:r>
            <a:r>
              <a:rPr lang="en-US" err="1">
                <a:solidFill>
                  <a:srgbClr val="0D0D0D"/>
                </a:solidFill>
                <a:ea typeface="+mn-lt"/>
                <a:cs typeface="+mn-lt"/>
              </a:rPr>
              <a:t>adverbio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b="1" err="1">
                <a:ea typeface="+mn-lt"/>
                <a:cs typeface="+mn-lt"/>
              </a:rPr>
              <a:t>Ejemplos</a:t>
            </a:r>
            <a:r>
              <a:rPr lang="en-US" b="1" dirty="0">
                <a:ea typeface="+mn-lt"/>
                <a:cs typeface="+mn-lt"/>
              </a:rPr>
              <a:t>:</a:t>
            </a:r>
            <a:endParaRPr lang="en-US" dirty="0"/>
          </a:p>
          <a:p>
            <a:r>
              <a:rPr lang="en-US" b="1" err="1">
                <a:ea typeface="+mn-lt"/>
                <a:cs typeface="+mn-lt"/>
              </a:rPr>
              <a:t>Subordinada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sustantiva</a:t>
            </a:r>
            <a:r>
              <a:rPr lang="en-US" b="1" dirty="0">
                <a:ea typeface="+mn-lt"/>
                <a:cs typeface="+mn-lt"/>
              </a:rPr>
              <a:t>: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Espero que </a:t>
            </a:r>
            <a:r>
              <a:rPr lang="en-US" i="1" err="1">
                <a:solidFill>
                  <a:srgbClr val="0D0D0D"/>
                </a:solidFill>
                <a:ea typeface="+mn-lt"/>
                <a:cs typeface="+mn-lt"/>
              </a:rPr>
              <a:t>vengas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 pronto.</a:t>
            </a:r>
            <a:endParaRPr lang="en-US" dirty="0"/>
          </a:p>
          <a:p>
            <a:pPr marL="383540" lvl="1"/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"que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vengas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pronto" es la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oración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subordinada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que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depende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de "Espero."</a:t>
            </a:r>
            <a:endParaRPr lang="en-US" sz="1800" dirty="0"/>
          </a:p>
          <a:p>
            <a:r>
              <a:rPr lang="en-US" b="1" err="1">
                <a:ea typeface="+mn-lt"/>
                <a:cs typeface="+mn-lt"/>
              </a:rPr>
              <a:t>Subordinada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adjetiva</a:t>
            </a:r>
            <a:r>
              <a:rPr lang="en-US" b="1" dirty="0">
                <a:ea typeface="+mn-lt"/>
                <a:cs typeface="+mn-lt"/>
              </a:rPr>
              <a:t>: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La casa que </a:t>
            </a:r>
            <a:r>
              <a:rPr lang="en-US" i="1" err="1">
                <a:solidFill>
                  <a:srgbClr val="0D0D0D"/>
                </a:solidFill>
                <a:ea typeface="+mn-lt"/>
                <a:cs typeface="+mn-lt"/>
              </a:rPr>
              <a:t>compraron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 es </a:t>
            </a:r>
            <a:r>
              <a:rPr lang="en-US" i="1" err="1">
                <a:solidFill>
                  <a:srgbClr val="0D0D0D"/>
                </a:solidFill>
                <a:ea typeface="+mn-lt"/>
                <a:cs typeface="+mn-lt"/>
              </a:rPr>
              <a:t>grande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.</a:t>
            </a:r>
            <a:endParaRPr lang="en-US" dirty="0"/>
          </a:p>
          <a:p>
            <a:pPr marL="383540" lvl="1"/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"que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compraron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" es la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oración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subordinada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que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califica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a "La casa."</a:t>
            </a:r>
            <a:endParaRPr lang="en-US" sz="1800" dirty="0"/>
          </a:p>
          <a:p>
            <a:r>
              <a:rPr lang="en-US" b="1" err="1">
                <a:ea typeface="+mn-lt"/>
                <a:cs typeface="+mn-lt"/>
              </a:rPr>
              <a:t>Subordinada</a:t>
            </a:r>
            <a:r>
              <a:rPr lang="en-US" b="1" dirty="0">
                <a:ea typeface="+mn-lt"/>
                <a:cs typeface="+mn-lt"/>
              </a:rPr>
              <a:t> adverbial:</a:t>
            </a:r>
            <a:r>
              <a:rPr lang="en-US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i="1" err="1">
                <a:solidFill>
                  <a:srgbClr val="0D0D0D"/>
                </a:solidFill>
                <a:ea typeface="+mn-lt"/>
                <a:cs typeface="+mn-lt"/>
              </a:rPr>
              <a:t>Iré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 al cine </a:t>
            </a:r>
            <a:r>
              <a:rPr lang="en-US" i="1" err="1">
                <a:solidFill>
                  <a:srgbClr val="0D0D0D"/>
                </a:solidFill>
                <a:ea typeface="+mn-lt"/>
                <a:cs typeface="+mn-lt"/>
              </a:rPr>
              <a:t>si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i="1" err="1">
                <a:solidFill>
                  <a:srgbClr val="0D0D0D"/>
                </a:solidFill>
                <a:ea typeface="+mn-lt"/>
                <a:cs typeface="+mn-lt"/>
              </a:rPr>
              <a:t>tengo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i="1" err="1">
                <a:solidFill>
                  <a:srgbClr val="0D0D0D"/>
                </a:solidFill>
                <a:ea typeface="+mn-lt"/>
                <a:cs typeface="+mn-lt"/>
              </a:rPr>
              <a:t>tiempo</a:t>
            </a:r>
            <a:r>
              <a:rPr lang="en-US" i="1" dirty="0">
                <a:solidFill>
                  <a:srgbClr val="0D0D0D"/>
                </a:solidFill>
                <a:ea typeface="+mn-lt"/>
                <a:cs typeface="+mn-lt"/>
              </a:rPr>
              <a:t>.</a:t>
            </a:r>
            <a:endParaRPr lang="en-US" dirty="0"/>
          </a:p>
          <a:p>
            <a:pPr marL="383540" lvl="1"/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"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si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tengo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tiempo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" es la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oración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subordinada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que 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modifica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 al verbo "</a:t>
            </a:r>
            <a:r>
              <a:rPr lang="en-US" sz="1800" err="1">
                <a:solidFill>
                  <a:srgbClr val="0D0D0D"/>
                </a:solidFill>
                <a:ea typeface="+mn-lt"/>
                <a:cs typeface="+mn-lt"/>
              </a:rPr>
              <a:t>Iré</a:t>
            </a:r>
            <a:r>
              <a:rPr lang="en-US" sz="1800" dirty="0">
                <a:solidFill>
                  <a:srgbClr val="0D0D0D"/>
                </a:solidFill>
                <a:ea typeface="+mn-lt"/>
                <a:cs typeface="+mn-lt"/>
              </a:rPr>
              <a:t>."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7589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RegularSeedRightStep">
      <a:dk1>
        <a:srgbClr val="000000"/>
      </a:dk1>
      <a:lt1>
        <a:srgbClr val="FFFFFF"/>
      </a:lt1>
      <a:dk2>
        <a:srgbClr val="34381F"/>
      </a:dk2>
      <a:lt2>
        <a:srgbClr val="E2E6E8"/>
      </a:lt2>
      <a:accent1>
        <a:srgbClr val="C3714D"/>
      </a:accent1>
      <a:accent2>
        <a:srgbClr val="B1913B"/>
      </a:accent2>
      <a:accent3>
        <a:srgbClr val="9CAB43"/>
      </a:accent3>
      <a:accent4>
        <a:srgbClr val="6FB13B"/>
      </a:accent4>
      <a:accent5>
        <a:srgbClr val="4BB848"/>
      </a:accent5>
      <a:accent6>
        <a:srgbClr val="3BB169"/>
      </a:accent6>
      <a:hlink>
        <a:srgbClr val="3A8BAF"/>
      </a:hlink>
      <a:folHlink>
        <a:srgbClr val="7F7F7F"/>
      </a:folHlink>
    </a:clrScheme>
    <a:fontScheme name="Retrospect">
      <a:majorFont>
        <a:latin typeface="Bembo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 Nova Light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RetrospectVTI</vt:lpstr>
      <vt:lpstr>ORACIONES</vt:lpstr>
      <vt:lpstr>Oraciones coordinadas</vt:lpstr>
      <vt:lpstr>Oraciones yuxtapuestas</vt:lpstr>
      <vt:lpstr>Oraciones subordinadas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53</cp:revision>
  <dcterms:created xsi:type="dcterms:W3CDTF">2024-05-24T12:26:00Z</dcterms:created>
  <dcterms:modified xsi:type="dcterms:W3CDTF">2024-05-24T14:00:10Z</dcterms:modified>
</cp:coreProperties>
</file>